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Aptos Black" panose="020B0004020202020204" pitchFamily="34" charset="0"/>
      <p:bold r:id="rId14"/>
      <p:boldItalic r:id="rId15"/>
    </p:embeddedFont>
    <p:embeddedFont>
      <p:font typeface="Clear Sans Regular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ECCC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93725" autoAdjust="0"/>
  </p:normalViewPr>
  <p:slideViewPr>
    <p:cSldViewPr>
      <p:cViewPr varScale="1">
        <p:scale>
          <a:sx n="52" d="100"/>
          <a:sy n="52" d="100"/>
        </p:scale>
        <p:origin x="178"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02.10.2024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2FBB9D7-FBCC-488F-8C9A-6CBCFCAB7C68}" type="datetime1">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56A8F3-23AF-4735-AC8D-0D7A15E542CF}" type="datetime1">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65C088-A2AA-47F4-BA68-221D0E3A77A5}" type="datetime1">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3CDF0D-5439-43C3-9770-019D2B7F0B22}" type="datetime1">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F88BCF-9DBB-45FF-AE36-8D9F4BE6A91E}" type="datetime1">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571E4F8-7180-41F9-92F1-AEC7A2D3EA4E}" type="datetime1">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BFD294-8BB3-4565-BD9A-300A339E16E9}" type="datetime1">
              <a:rPr lang="en-US" smtClean="0"/>
              <a:t>10/2/2024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3524BF-375D-4D61-964C-0964EFC074ED}" type="datetime1">
              <a:rPr lang="en-US" smtClean="0"/>
              <a:t>10/2/2024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564B41-776B-445A-A971-7D58C2B85932}" type="datetime1">
              <a:rPr lang="en-US" smtClean="0"/>
              <a:t>10/2/2024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A5ED91-10C7-4B83-B9D8-5517F4C41428}" type="datetime1">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2564EA-B558-4BA1-8A9E-73261A02AE36}" type="datetime1">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77B200-8FC3-4A1D-BDA9-C713142C5A73}" type="datetime1">
              <a:rPr lang="en-US" smtClean="0"/>
              <a:t>10/2/2024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IN"/>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230380" y="2641100"/>
            <a:ext cx="5482998" cy="2849883"/>
          </a:xfrm>
          <a:prstGeom prst="rect">
            <a:avLst/>
          </a:prstGeom>
        </p:spPr>
        <p:txBody>
          <a:bodyPr lIns="0" tIns="0" rIns="0" bIns="0" rtlCol="0" anchor="t">
            <a:spAutoFit/>
          </a:bodyPr>
          <a:lstStyle/>
          <a:p>
            <a:pPr algn="ctr">
              <a:lnSpc>
                <a:spcPts val="11059"/>
              </a:lnSpc>
            </a:pPr>
            <a:r>
              <a:rPr lang="en-US" sz="10600" spc="-105" dirty="0">
                <a:solidFill>
                  <a:srgbClr val="FFFFFF"/>
                </a:solidFill>
                <a:latin typeface="Graphik Regular" panose="020B0503030202060203" pitchFamily="34" charset="0"/>
              </a:rPr>
              <a:t>Social Buzz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690194" y="-9530"/>
            <a:ext cx="4703553" cy="1085618"/>
          </a:xfrm>
          <a:prstGeom prst="rect">
            <a:avLst/>
          </a:prstGeom>
        </p:spPr>
        <p:txBody>
          <a:bodyPr wrap="square" lIns="0" tIns="0" rIns="0" bIns="0" rtlCol="0" anchor="t">
            <a:spAutoFit/>
          </a:bodyPr>
          <a:lstStyle/>
          <a:p>
            <a:pPr>
              <a:lnSpc>
                <a:spcPts val="9600"/>
              </a:lnSpc>
            </a:pPr>
            <a:r>
              <a:rPr lang="en-US" sz="5400" b="1" spc="-80" dirty="0">
                <a:solidFill>
                  <a:srgbClr val="000000"/>
                </a:solidFill>
                <a:latin typeface="Times New Roman" panose="02020603050405020304" pitchFamily="18" charset="0"/>
                <a:cs typeface="Times New Roman" panose="02020603050405020304" pitchFamily="18" charset="0"/>
              </a:rPr>
              <a:t>Summary</a:t>
            </a:r>
          </a:p>
        </p:txBody>
      </p:sp>
      <p:grpSp>
        <p:nvGrpSpPr>
          <p:cNvPr id="7" name="Group 7"/>
          <p:cNvGrpSpPr/>
          <p:nvPr/>
        </p:nvGrpSpPr>
        <p:grpSpPr>
          <a:xfrm>
            <a:off x="-152400" y="9258300"/>
            <a:ext cx="18669001" cy="2791934"/>
            <a:chOff x="0" y="0"/>
            <a:chExt cx="12948452" cy="2689439"/>
          </a:xfrm>
        </p:grpSpPr>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43" name="Group 42">
            <a:extLst>
              <a:ext uri="{FF2B5EF4-FFF2-40B4-BE49-F238E27FC236}">
                <a16:creationId xmlns:a16="http://schemas.microsoft.com/office/drawing/2014/main" id="{25D7C797-E738-F275-5E9C-7329792AAF1D}"/>
              </a:ext>
            </a:extLst>
          </p:cNvPr>
          <p:cNvGrpSpPr/>
          <p:nvPr/>
        </p:nvGrpSpPr>
        <p:grpSpPr>
          <a:xfrm>
            <a:off x="1323189" y="4195276"/>
            <a:ext cx="2005379" cy="1781248"/>
            <a:chOff x="2699975" y="4610100"/>
            <a:chExt cx="2005379" cy="1781248"/>
          </a:xfrm>
        </p:grpSpPr>
        <p:grpSp>
          <p:nvGrpSpPr>
            <p:cNvPr id="31" name="Group 17">
              <a:extLst>
                <a:ext uri="{FF2B5EF4-FFF2-40B4-BE49-F238E27FC236}">
                  <a16:creationId xmlns:a16="http://schemas.microsoft.com/office/drawing/2014/main" id="{A3456DA7-B170-3D00-80A7-FBE1D3560345}"/>
                </a:ext>
              </a:extLst>
            </p:cNvPr>
            <p:cNvGrpSpPr/>
            <p:nvPr/>
          </p:nvGrpSpPr>
          <p:grpSpPr>
            <a:xfrm>
              <a:off x="2699975" y="4610100"/>
              <a:ext cx="1854962" cy="1781248"/>
              <a:chOff x="0" y="0"/>
              <a:chExt cx="2473282" cy="2374997"/>
            </a:xfrm>
          </p:grpSpPr>
          <p:grpSp>
            <p:nvGrpSpPr>
              <p:cNvPr id="32" name="Group 18">
                <a:extLst>
                  <a:ext uri="{FF2B5EF4-FFF2-40B4-BE49-F238E27FC236}">
                    <a16:creationId xmlns:a16="http://schemas.microsoft.com/office/drawing/2014/main" id="{EEED0BF9-E493-2FC9-1AB5-A3E6F55B4F1A}"/>
                  </a:ext>
                </a:extLst>
              </p:cNvPr>
              <p:cNvGrpSpPr>
                <a:grpSpLocks noChangeAspect="1"/>
              </p:cNvGrpSpPr>
              <p:nvPr/>
            </p:nvGrpSpPr>
            <p:grpSpPr>
              <a:xfrm>
                <a:off x="0" y="342565"/>
                <a:ext cx="2032432" cy="2032432"/>
                <a:chOff x="0" y="0"/>
                <a:chExt cx="6350000" cy="6350000"/>
              </a:xfrm>
            </p:grpSpPr>
            <p:sp>
              <p:nvSpPr>
                <p:cNvPr id="34" name="Freeform 19">
                  <a:extLst>
                    <a:ext uri="{FF2B5EF4-FFF2-40B4-BE49-F238E27FC236}">
                      <a16:creationId xmlns:a16="http://schemas.microsoft.com/office/drawing/2014/main" id="{90DFD2DA-DCA0-023D-D6AE-52E353889700}"/>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33" name="Picture 20">
                <a:extLst>
                  <a:ext uri="{FF2B5EF4-FFF2-40B4-BE49-F238E27FC236}">
                    <a16:creationId xmlns:a16="http://schemas.microsoft.com/office/drawing/2014/main" id="{CEA1A1E0-57E2-8E96-E0C3-A965D9150B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5" name="TextBox 35">
              <a:extLst>
                <a:ext uri="{FF2B5EF4-FFF2-40B4-BE49-F238E27FC236}">
                  <a16:creationId xmlns:a16="http://schemas.microsoft.com/office/drawing/2014/main" id="{69144DA2-F52B-E59A-C2B2-B52F40F81895}"/>
                </a:ext>
              </a:extLst>
            </p:cNvPr>
            <p:cNvSpPr txBox="1"/>
            <p:nvPr/>
          </p:nvSpPr>
          <p:spPr>
            <a:xfrm>
              <a:off x="3475867" y="495416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grpSp>
      <p:grpSp>
        <p:nvGrpSpPr>
          <p:cNvPr id="42" name="Group 41">
            <a:extLst>
              <a:ext uri="{FF2B5EF4-FFF2-40B4-BE49-F238E27FC236}">
                <a16:creationId xmlns:a16="http://schemas.microsoft.com/office/drawing/2014/main" id="{F33FA77E-11D5-8153-200E-1F2BBA5245A3}"/>
              </a:ext>
            </a:extLst>
          </p:cNvPr>
          <p:cNvGrpSpPr/>
          <p:nvPr/>
        </p:nvGrpSpPr>
        <p:grpSpPr>
          <a:xfrm>
            <a:off x="1293391" y="1607827"/>
            <a:ext cx="1991649" cy="1781248"/>
            <a:chOff x="1903391" y="1027892"/>
            <a:chExt cx="1991649" cy="1781248"/>
          </a:xfrm>
        </p:grpSpPr>
        <p:grpSp>
          <p:nvGrpSpPr>
            <p:cNvPr id="17" name="Group 13">
              <a:extLst>
                <a:ext uri="{FF2B5EF4-FFF2-40B4-BE49-F238E27FC236}">
                  <a16:creationId xmlns:a16="http://schemas.microsoft.com/office/drawing/2014/main" id="{D5817F34-6F53-1E20-78EE-1A6FE856BE50}"/>
                </a:ext>
              </a:extLst>
            </p:cNvPr>
            <p:cNvGrpSpPr/>
            <p:nvPr/>
          </p:nvGrpSpPr>
          <p:grpSpPr>
            <a:xfrm>
              <a:off x="1903391" y="1027892"/>
              <a:ext cx="1854962" cy="1781248"/>
              <a:chOff x="0" y="0"/>
              <a:chExt cx="2473282" cy="2374997"/>
            </a:xfrm>
          </p:grpSpPr>
          <p:grpSp>
            <p:nvGrpSpPr>
              <p:cNvPr id="18" name="Group 14">
                <a:extLst>
                  <a:ext uri="{FF2B5EF4-FFF2-40B4-BE49-F238E27FC236}">
                    <a16:creationId xmlns:a16="http://schemas.microsoft.com/office/drawing/2014/main" id="{2A2DF9B8-A095-8B31-A338-AAE4258A488A}"/>
                  </a:ext>
                </a:extLst>
              </p:cNvPr>
              <p:cNvGrpSpPr>
                <a:grpSpLocks noChangeAspect="1"/>
              </p:cNvGrpSpPr>
              <p:nvPr/>
            </p:nvGrpSpPr>
            <p:grpSpPr>
              <a:xfrm>
                <a:off x="0" y="342565"/>
                <a:ext cx="2032432" cy="2032432"/>
                <a:chOff x="0" y="0"/>
                <a:chExt cx="6350000" cy="6350000"/>
              </a:xfrm>
            </p:grpSpPr>
            <p:sp>
              <p:nvSpPr>
                <p:cNvPr id="26" name="Freeform 15">
                  <a:extLst>
                    <a:ext uri="{FF2B5EF4-FFF2-40B4-BE49-F238E27FC236}">
                      <a16:creationId xmlns:a16="http://schemas.microsoft.com/office/drawing/2014/main" id="{8D619950-FD3A-0189-0116-8D5BD534AF51}"/>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19" name="Picture 16">
                <a:extLst>
                  <a:ext uri="{FF2B5EF4-FFF2-40B4-BE49-F238E27FC236}">
                    <a16:creationId xmlns:a16="http://schemas.microsoft.com/office/drawing/2014/main" id="{79C65C23-6AFE-F801-77D8-0B291177BC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6" name="TextBox 35">
              <a:extLst>
                <a:ext uri="{FF2B5EF4-FFF2-40B4-BE49-F238E27FC236}">
                  <a16:creationId xmlns:a16="http://schemas.microsoft.com/office/drawing/2014/main" id="{E132793D-B144-E9DE-8182-78C1C4E6ADB6}"/>
                </a:ext>
              </a:extLst>
            </p:cNvPr>
            <p:cNvSpPr txBox="1"/>
            <p:nvPr/>
          </p:nvSpPr>
          <p:spPr>
            <a:xfrm>
              <a:off x="2665553" y="140913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grpSp>
      <p:grpSp>
        <p:nvGrpSpPr>
          <p:cNvPr id="44" name="Group 43">
            <a:extLst>
              <a:ext uri="{FF2B5EF4-FFF2-40B4-BE49-F238E27FC236}">
                <a16:creationId xmlns:a16="http://schemas.microsoft.com/office/drawing/2014/main" id="{C3FF9DE0-D6EF-F022-17EE-23592BADA0F4}"/>
              </a:ext>
            </a:extLst>
          </p:cNvPr>
          <p:cNvGrpSpPr/>
          <p:nvPr/>
        </p:nvGrpSpPr>
        <p:grpSpPr>
          <a:xfrm>
            <a:off x="1347907" y="6852326"/>
            <a:ext cx="2012120" cy="1781248"/>
            <a:chOff x="5614117" y="4252068"/>
            <a:chExt cx="2012120" cy="1781248"/>
          </a:xfrm>
        </p:grpSpPr>
        <p:grpSp>
          <p:nvGrpSpPr>
            <p:cNvPr id="37" name="Group 21">
              <a:extLst>
                <a:ext uri="{FF2B5EF4-FFF2-40B4-BE49-F238E27FC236}">
                  <a16:creationId xmlns:a16="http://schemas.microsoft.com/office/drawing/2014/main" id="{605C178B-D1FC-7B50-D070-E175939A0C97}"/>
                </a:ext>
              </a:extLst>
            </p:cNvPr>
            <p:cNvGrpSpPr/>
            <p:nvPr/>
          </p:nvGrpSpPr>
          <p:grpSpPr>
            <a:xfrm>
              <a:off x="5614117" y="4252068"/>
              <a:ext cx="1854962" cy="1781248"/>
              <a:chOff x="0" y="0"/>
              <a:chExt cx="2473282" cy="2374997"/>
            </a:xfrm>
          </p:grpSpPr>
          <p:grpSp>
            <p:nvGrpSpPr>
              <p:cNvPr id="38" name="Group 22">
                <a:extLst>
                  <a:ext uri="{FF2B5EF4-FFF2-40B4-BE49-F238E27FC236}">
                    <a16:creationId xmlns:a16="http://schemas.microsoft.com/office/drawing/2014/main" id="{4E5CAA5D-8DE0-84A3-A66D-FF7C1D764D2C}"/>
                  </a:ext>
                </a:extLst>
              </p:cNvPr>
              <p:cNvGrpSpPr>
                <a:grpSpLocks noChangeAspect="1"/>
              </p:cNvGrpSpPr>
              <p:nvPr/>
            </p:nvGrpSpPr>
            <p:grpSpPr>
              <a:xfrm>
                <a:off x="0" y="342565"/>
                <a:ext cx="2032432" cy="2032432"/>
                <a:chOff x="0" y="0"/>
                <a:chExt cx="6350000" cy="6350000"/>
              </a:xfrm>
            </p:grpSpPr>
            <p:sp>
              <p:nvSpPr>
                <p:cNvPr id="40" name="Freeform 23">
                  <a:extLst>
                    <a:ext uri="{FF2B5EF4-FFF2-40B4-BE49-F238E27FC236}">
                      <a16:creationId xmlns:a16="http://schemas.microsoft.com/office/drawing/2014/main" id="{9A3E5CCC-17F1-6D90-5186-6118242DFBCB}"/>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39" name="Picture 24">
                <a:extLst>
                  <a:ext uri="{FF2B5EF4-FFF2-40B4-BE49-F238E27FC236}">
                    <a16:creationId xmlns:a16="http://schemas.microsoft.com/office/drawing/2014/main" id="{E1DF6B3A-FB98-A14C-4AB2-F989294781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41" name="TextBox 38">
              <a:extLst>
                <a:ext uri="{FF2B5EF4-FFF2-40B4-BE49-F238E27FC236}">
                  <a16:creationId xmlns:a16="http://schemas.microsoft.com/office/drawing/2014/main" id="{3D896790-BD6E-ADE7-A102-85F13F96BEC7}"/>
                </a:ext>
              </a:extLst>
            </p:cNvPr>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grpSp>
      <p:sp>
        <p:nvSpPr>
          <p:cNvPr id="45" name="Rectangle: Rounded Corners 44">
            <a:extLst>
              <a:ext uri="{FF2B5EF4-FFF2-40B4-BE49-F238E27FC236}">
                <a16:creationId xmlns:a16="http://schemas.microsoft.com/office/drawing/2014/main" id="{0FA6A3BB-6F0C-3E6F-5D4A-A4073E983D02}"/>
              </a:ext>
            </a:extLst>
          </p:cNvPr>
          <p:cNvSpPr/>
          <p:nvPr/>
        </p:nvSpPr>
        <p:spPr>
          <a:xfrm>
            <a:off x="3578928" y="1774598"/>
            <a:ext cx="14099472" cy="1379031"/>
          </a:xfrm>
          <a:prstGeom prst="round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t>The analysis of data revealed 16 unique content categories, with the top five ranked by scores being Animals, Science, Healthy Eating, Food, and Technology. This trend suggests that users are particularly concerned about their health and interested in healthy eating. Additionally, the popularity of Science and Technology indicates a strong interest in technological advancements and developments worldwide.</a:t>
            </a:r>
          </a:p>
        </p:txBody>
      </p:sp>
      <p:sp>
        <p:nvSpPr>
          <p:cNvPr id="46" name="Rectangle: Rounded Corners 45">
            <a:extLst>
              <a:ext uri="{FF2B5EF4-FFF2-40B4-BE49-F238E27FC236}">
                <a16:creationId xmlns:a16="http://schemas.microsoft.com/office/drawing/2014/main" id="{EFAC8D49-E2E6-BA78-BC84-6688DD677788}"/>
              </a:ext>
            </a:extLst>
          </p:cNvPr>
          <p:cNvSpPr/>
          <p:nvPr/>
        </p:nvSpPr>
        <p:spPr>
          <a:xfrm>
            <a:off x="3578928" y="4362729"/>
            <a:ext cx="14099472" cy="1303300"/>
          </a:xfrm>
          <a:prstGeom prst="round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t>Animals emerge as the most popular category among all, indicating strong user engagement with animal-related content. This category garnered the highest number of reactions marked as "scared" and "hate," reflecting negative emotions from a majority of users. However, a significant number also expressed positive reactions such as "</a:t>
            </a:r>
            <a:r>
              <a:rPr lang="en-IN" sz="2000" b="1" dirty="0" err="1"/>
              <a:t>superlove</a:t>
            </a:r>
            <a:r>
              <a:rPr lang="en-IN" sz="2000" b="1" dirty="0"/>
              <a:t>" and "cheer," highlighting their affection and care for animals</a:t>
            </a:r>
          </a:p>
        </p:txBody>
      </p:sp>
      <p:sp>
        <p:nvSpPr>
          <p:cNvPr id="47" name="Rectangle: Rounded Corners 46">
            <a:extLst>
              <a:ext uri="{FF2B5EF4-FFF2-40B4-BE49-F238E27FC236}">
                <a16:creationId xmlns:a16="http://schemas.microsoft.com/office/drawing/2014/main" id="{0A62C911-1D24-9D67-C6E9-B468B89BF71F}"/>
              </a:ext>
            </a:extLst>
          </p:cNvPr>
          <p:cNvSpPr/>
          <p:nvPr/>
        </p:nvSpPr>
        <p:spPr>
          <a:xfrm>
            <a:off x="3578928" y="7406438"/>
            <a:ext cx="14099472" cy="929947"/>
          </a:xfrm>
          <a:prstGeom prst="round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t>The most content was posted in January, followed by July, May, and December. This is likely because these months are vacation times when students, especially in college and school, have more time to engage and share on social media.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IN"/>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822918"/>
            <a:chOff x="0" y="0"/>
            <a:chExt cx="11564591" cy="5097223"/>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6"/>
              <a:ext cx="11564591" cy="2799057"/>
            </a:xfrm>
            <a:prstGeom prst="rect">
              <a:avLst/>
            </a:prstGeom>
          </p:spPr>
          <p:txBody>
            <a:bodyPr lIns="0" tIns="0" rIns="0" bIns="0" rtlCol="0" anchor="t">
              <a:spAutoFit/>
            </a:bodyPr>
            <a:lstStyle/>
            <a:p>
              <a:pPr marL="457200" indent="-457200">
                <a:lnSpc>
                  <a:spcPts val="2660"/>
                </a:lnSpc>
                <a:buFont typeface="Arial" panose="020B0604020202020204" pitchFamily="34" charset="0"/>
                <a:buChar char="•"/>
              </a:pPr>
              <a:r>
                <a:rPr lang="en-US" sz="3200" b="1" spc="-19" dirty="0">
                  <a:solidFill>
                    <a:srgbClr val="000000"/>
                  </a:solidFill>
                  <a:latin typeface="Graphik Regular" panose="020B0503030202060203" pitchFamily="34" charset="0"/>
                </a:rPr>
                <a:t>Project recap</a:t>
              </a:r>
            </a:p>
            <a:p>
              <a:pPr marL="457200" indent="-457200">
                <a:lnSpc>
                  <a:spcPts val="2660"/>
                </a:lnSpc>
                <a:buFont typeface="Arial" panose="020B0604020202020204" pitchFamily="34" charset="0"/>
                <a:buChar char="•"/>
              </a:pPr>
              <a:r>
                <a:rPr lang="en-US" sz="3200" b="1" spc="-19" dirty="0">
                  <a:solidFill>
                    <a:srgbClr val="000000"/>
                  </a:solidFill>
                  <a:latin typeface="Graphik Regular" panose="020B0503030202060203" pitchFamily="34" charset="0"/>
                </a:rPr>
                <a:t>Problem</a:t>
              </a:r>
            </a:p>
            <a:p>
              <a:pPr marL="457200" indent="-457200">
                <a:lnSpc>
                  <a:spcPts val="2660"/>
                </a:lnSpc>
                <a:buFont typeface="Arial" panose="020B0604020202020204" pitchFamily="34" charset="0"/>
                <a:buChar char="•"/>
              </a:pPr>
              <a:r>
                <a:rPr lang="en-US" sz="3200" b="1" spc="-19" dirty="0">
                  <a:solidFill>
                    <a:srgbClr val="000000"/>
                  </a:solidFill>
                  <a:latin typeface="Graphik Regular" panose="020B0503030202060203" pitchFamily="34" charset="0"/>
                </a:rPr>
                <a:t>The Analytics team</a:t>
              </a:r>
            </a:p>
            <a:p>
              <a:pPr marL="457200" indent="-457200">
                <a:lnSpc>
                  <a:spcPts val="2660"/>
                </a:lnSpc>
                <a:buFont typeface="Arial" panose="020B0604020202020204" pitchFamily="34" charset="0"/>
                <a:buChar char="•"/>
              </a:pPr>
              <a:r>
                <a:rPr lang="en-US" sz="3200" b="1" spc="-19" dirty="0">
                  <a:solidFill>
                    <a:srgbClr val="000000"/>
                  </a:solidFill>
                  <a:latin typeface="Graphik Regular" panose="020B0503030202060203" pitchFamily="34" charset="0"/>
                </a:rPr>
                <a:t>Process</a:t>
              </a:r>
            </a:p>
            <a:p>
              <a:pPr marL="457200" indent="-457200">
                <a:lnSpc>
                  <a:spcPts val="2660"/>
                </a:lnSpc>
                <a:buFont typeface="Arial" panose="020B0604020202020204" pitchFamily="34" charset="0"/>
                <a:buChar char="•"/>
              </a:pPr>
              <a:r>
                <a:rPr lang="en-US" sz="3200" b="1" spc="-19" dirty="0">
                  <a:solidFill>
                    <a:srgbClr val="000000"/>
                  </a:solidFill>
                  <a:latin typeface="Graphik Regular" panose="020B0503030202060203" pitchFamily="34" charset="0"/>
                </a:rPr>
                <a:t>Insights</a:t>
              </a:r>
            </a:p>
            <a:p>
              <a:pPr marL="457200" indent="-457200">
                <a:lnSpc>
                  <a:spcPts val="2660"/>
                </a:lnSpc>
                <a:buFont typeface="Arial" panose="020B0604020202020204" pitchFamily="34" charset="0"/>
                <a:buChar char="•"/>
              </a:pPr>
              <a:r>
                <a:rPr lang="en-US" sz="3200" b="1"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r>
              <a:rPr lang="en-IN" dirty="0"/>
              <a:t>                               </a:t>
            </a:r>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8C088950-8671-F401-7D7D-F87762D52B1A}"/>
              </a:ext>
            </a:extLst>
          </p:cNvPr>
          <p:cNvSpPr txBox="1"/>
          <p:nvPr/>
        </p:nvSpPr>
        <p:spPr>
          <a:xfrm>
            <a:off x="8700704" y="2601679"/>
            <a:ext cx="7301296" cy="4708981"/>
          </a:xfrm>
          <a:prstGeom prst="rect">
            <a:avLst/>
          </a:prstGeom>
          <a:noFill/>
        </p:spPr>
        <p:txBody>
          <a:bodyPr wrap="square" rtlCol="0">
            <a:spAutoFit/>
          </a:bodyPr>
          <a:lstStyle/>
          <a:p>
            <a:r>
              <a:rPr lang="en-IN" sz="3000" dirty="0"/>
              <a:t>Social Buzz is a fast growing technology unicorn that needs to adapt quickly to its global scale. </a:t>
            </a:r>
          </a:p>
          <a:p>
            <a:r>
              <a:rPr lang="en-IN" sz="3000" dirty="0"/>
              <a:t>Accenture has begun a 3 months   POC focusing on these tasks:</a:t>
            </a:r>
          </a:p>
          <a:p>
            <a:endParaRPr lang="en-IN" sz="3000" dirty="0"/>
          </a:p>
          <a:p>
            <a:pPr marL="457200" indent="-457200">
              <a:buFont typeface="Arial" panose="020B0604020202020204" pitchFamily="34" charset="0"/>
              <a:buChar char="•"/>
            </a:pPr>
            <a:r>
              <a:rPr lang="en-IN" sz="3000" dirty="0"/>
              <a:t>An audit of Social Buzz big data practice</a:t>
            </a:r>
          </a:p>
          <a:p>
            <a:pPr marL="457200" indent="-457200">
              <a:buFont typeface="Arial" panose="020B0604020202020204" pitchFamily="34" charset="0"/>
              <a:buChar char="•"/>
            </a:pPr>
            <a:r>
              <a:rPr lang="en-IN" sz="3000" dirty="0"/>
              <a:t>Recommendation for successful IPO</a:t>
            </a:r>
          </a:p>
          <a:p>
            <a:pPr marL="457200" indent="-457200">
              <a:buFont typeface="Arial" panose="020B0604020202020204" pitchFamily="34" charset="0"/>
              <a:buChar char="•"/>
            </a:pPr>
            <a:r>
              <a:rPr lang="en-IN" sz="3000" dirty="0"/>
              <a:t>Analysis to find Social Buzz’s top 5 most popular categories of content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9A713110-B984-9E16-830E-EA6F21FE16A8}"/>
              </a:ext>
            </a:extLst>
          </p:cNvPr>
          <p:cNvSpPr txBox="1"/>
          <p:nvPr/>
        </p:nvSpPr>
        <p:spPr>
          <a:xfrm>
            <a:off x="2645967" y="4846112"/>
            <a:ext cx="6907947" cy="4708981"/>
          </a:xfrm>
          <a:prstGeom prst="rect">
            <a:avLst/>
          </a:prstGeom>
          <a:noFill/>
        </p:spPr>
        <p:txBody>
          <a:bodyPr wrap="square" rtlCol="0">
            <a:spAutoFit/>
          </a:bodyPr>
          <a:lstStyle/>
          <a:p>
            <a:r>
              <a:rPr lang="en-IN" sz="3000" b="1" dirty="0">
                <a:solidFill>
                  <a:schemeClr val="bg1"/>
                </a:solidFill>
                <a:latin typeface="Aptos Black" panose="020F0502020204030204" pitchFamily="34" charset="0"/>
              </a:rPr>
              <a:t>Over 100000 post per day</a:t>
            </a:r>
          </a:p>
          <a:p>
            <a:endParaRPr lang="en-IN" sz="3000" b="1" dirty="0">
              <a:solidFill>
                <a:schemeClr val="bg1"/>
              </a:solidFill>
              <a:latin typeface="Aptos Black" panose="020F0502020204030204" pitchFamily="34" charset="0"/>
            </a:endParaRPr>
          </a:p>
          <a:p>
            <a:r>
              <a:rPr lang="en-IN" sz="3000" b="1" dirty="0">
                <a:solidFill>
                  <a:schemeClr val="bg1"/>
                </a:solidFill>
                <a:latin typeface="Aptos Black" panose="020F0502020204030204" pitchFamily="34" charset="0"/>
              </a:rPr>
              <a:t>36,500,000 pieces of content per year!</a:t>
            </a:r>
            <a:endParaRPr lang="en-IN" sz="3000" dirty="0">
              <a:solidFill>
                <a:schemeClr val="bg1"/>
              </a:solidFill>
            </a:endParaRPr>
          </a:p>
          <a:p>
            <a:endParaRPr lang="en-IN" sz="3000" dirty="0">
              <a:solidFill>
                <a:schemeClr val="bg1"/>
              </a:solidFill>
            </a:endParaRPr>
          </a:p>
          <a:p>
            <a:r>
              <a:rPr lang="en-IN" sz="3000" dirty="0">
                <a:solidFill>
                  <a:schemeClr val="bg1"/>
                </a:solidFill>
              </a:rPr>
              <a:t>But how to capitalise on it when there is so much?</a:t>
            </a:r>
          </a:p>
          <a:p>
            <a:endParaRPr lang="en-IN" sz="3000" dirty="0">
              <a:solidFill>
                <a:schemeClr val="bg1"/>
              </a:solidFill>
            </a:endParaRPr>
          </a:p>
          <a:p>
            <a:r>
              <a:rPr lang="en-IN" sz="3000" u="sng" dirty="0">
                <a:solidFill>
                  <a:schemeClr val="bg1"/>
                </a:solidFill>
              </a:rPr>
              <a:t>Analysis to find Social Buzz’s top 5 most popular categories of content.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IN"/>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txBody>
            <a:bodyPr/>
            <a:lstStyle/>
            <a:p>
              <a:endParaRPr lang="en-IN"/>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CB3DFAB7-4FC4-BFAA-2361-7532DF093BAE}"/>
              </a:ext>
            </a:extLst>
          </p:cNvPr>
          <p:cNvSpPr txBox="1"/>
          <p:nvPr/>
        </p:nvSpPr>
        <p:spPr>
          <a:xfrm>
            <a:off x="13998369" y="1681511"/>
            <a:ext cx="3827971" cy="1015663"/>
          </a:xfrm>
          <a:prstGeom prst="rect">
            <a:avLst/>
          </a:prstGeom>
          <a:noFill/>
        </p:spPr>
        <p:txBody>
          <a:bodyPr wrap="none" rtlCol="0">
            <a:spAutoFit/>
          </a:bodyPr>
          <a:lstStyle/>
          <a:p>
            <a:r>
              <a:rPr lang="en-IN" sz="3200" dirty="0">
                <a:latin typeface="Aptos Black" panose="020B0004020202020204" pitchFamily="34" charset="0"/>
              </a:rPr>
              <a:t>Andrew Fleming</a:t>
            </a:r>
          </a:p>
          <a:p>
            <a:r>
              <a:rPr lang="en-IN" sz="2800" b="1" dirty="0"/>
              <a:t>Chief Technical Architect</a:t>
            </a:r>
          </a:p>
        </p:txBody>
      </p:sp>
      <p:sp>
        <p:nvSpPr>
          <p:cNvPr id="33" name="TextBox 32">
            <a:extLst>
              <a:ext uri="{FF2B5EF4-FFF2-40B4-BE49-F238E27FC236}">
                <a16:creationId xmlns:a16="http://schemas.microsoft.com/office/drawing/2014/main" id="{D49B9D3C-84EE-07E9-3A2D-2A35A538C285}"/>
              </a:ext>
            </a:extLst>
          </p:cNvPr>
          <p:cNvSpPr txBox="1"/>
          <p:nvPr/>
        </p:nvSpPr>
        <p:spPr>
          <a:xfrm>
            <a:off x="13961957" y="4555782"/>
            <a:ext cx="3468835" cy="1015663"/>
          </a:xfrm>
          <a:prstGeom prst="rect">
            <a:avLst/>
          </a:prstGeom>
          <a:noFill/>
        </p:spPr>
        <p:txBody>
          <a:bodyPr wrap="none" rtlCol="0">
            <a:spAutoFit/>
          </a:bodyPr>
          <a:lstStyle/>
          <a:p>
            <a:r>
              <a:rPr lang="en-IN" sz="3200" dirty="0">
                <a:latin typeface="Aptos Black" panose="020B0004020202020204" pitchFamily="34" charset="0"/>
              </a:rPr>
              <a:t>Marcus Rampton</a:t>
            </a:r>
          </a:p>
          <a:p>
            <a:r>
              <a:rPr lang="en-IN" sz="2800" b="1" dirty="0"/>
              <a:t>Senior Principle</a:t>
            </a:r>
          </a:p>
        </p:txBody>
      </p:sp>
      <p:sp>
        <p:nvSpPr>
          <p:cNvPr id="34" name="TextBox 33">
            <a:extLst>
              <a:ext uri="{FF2B5EF4-FFF2-40B4-BE49-F238E27FC236}">
                <a16:creationId xmlns:a16="http://schemas.microsoft.com/office/drawing/2014/main" id="{410521C7-0574-74C1-4CDB-E4EBE8BDB663}"/>
              </a:ext>
            </a:extLst>
          </p:cNvPr>
          <p:cNvSpPr txBox="1"/>
          <p:nvPr/>
        </p:nvSpPr>
        <p:spPr>
          <a:xfrm>
            <a:off x="13953306" y="7506998"/>
            <a:ext cx="2762038" cy="1015663"/>
          </a:xfrm>
          <a:prstGeom prst="rect">
            <a:avLst/>
          </a:prstGeom>
          <a:noFill/>
        </p:spPr>
        <p:txBody>
          <a:bodyPr wrap="none" rtlCol="0">
            <a:spAutoFit/>
          </a:bodyPr>
          <a:lstStyle/>
          <a:p>
            <a:r>
              <a:rPr lang="en-IN" sz="3200" dirty="0">
                <a:latin typeface="Aptos Black" panose="020B0004020202020204" pitchFamily="34" charset="0"/>
              </a:rPr>
              <a:t>Jake Sparrow</a:t>
            </a:r>
          </a:p>
          <a:p>
            <a:r>
              <a:rPr lang="en-IN" sz="2800" b="1" dirty="0"/>
              <a:t>Data Analyst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E449D3FB-3977-3D22-2B66-979234410B73}"/>
              </a:ext>
            </a:extLst>
          </p:cNvPr>
          <p:cNvSpPr txBox="1"/>
          <p:nvPr/>
        </p:nvSpPr>
        <p:spPr>
          <a:xfrm>
            <a:off x="3857338" y="1341881"/>
            <a:ext cx="3512757" cy="584775"/>
          </a:xfrm>
          <a:prstGeom prst="rect">
            <a:avLst/>
          </a:prstGeom>
          <a:noFill/>
        </p:spPr>
        <p:txBody>
          <a:bodyPr wrap="none" rtlCol="0">
            <a:spAutoFit/>
          </a:bodyPr>
          <a:lstStyle/>
          <a:p>
            <a:r>
              <a:rPr lang="en-IN" sz="3200" dirty="0">
                <a:solidFill>
                  <a:srgbClr val="ECCCFF"/>
                </a:solidFill>
              </a:rPr>
              <a:t>Data Understanding</a:t>
            </a:r>
          </a:p>
        </p:txBody>
      </p:sp>
      <p:sp>
        <p:nvSpPr>
          <p:cNvPr id="40" name="TextBox 39">
            <a:extLst>
              <a:ext uri="{FF2B5EF4-FFF2-40B4-BE49-F238E27FC236}">
                <a16:creationId xmlns:a16="http://schemas.microsoft.com/office/drawing/2014/main" id="{BB937575-B338-ACC8-368D-6DDDE1972330}"/>
              </a:ext>
            </a:extLst>
          </p:cNvPr>
          <p:cNvSpPr txBox="1"/>
          <p:nvPr/>
        </p:nvSpPr>
        <p:spPr>
          <a:xfrm>
            <a:off x="7557657" y="4601075"/>
            <a:ext cx="2735877" cy="584775"/>
          </a:xfrm>
          <a:prstGeom prst="rect">
            <a:avLst/>
          </a:prstGeom>
          <a:noFill/>
        </p:spPr>
        <p:txBody>
          <a:bodyPr wrap="none" rtlCol="0">
            <a:spAutoFit/>
          </a:bodyPr>
          <a:lstStyle/>
          <a:p>
            <a:r>
              <a:rPr lang="en-IN" sz="3200" dirty="0">
                <a:solidFill>
                  <a:srgbClr val="ECCCFF"/>
                </a:solidFill>
              </a:rPr>
              <a:t>Data Modelling</a:t>
            </a:r>
          </a:p>
        </p:txBody>
      </p:sp>
      <p:sp>
        <p:nvSpPr>
          <p:cNvPr id="41" name="TextBox 40">
            <a:extLst>
              <a:ext uri="{FF2B5EF4-FFF2-40B4-BE49-F238E27FC236}">
                <a16:creationId xmlns:a16="http://schemas.microsoft.com/office/drawing/2014/main" id="{AF08E945-5EB1-0B64-61C2-12E03B7D6B0E}"/>
              </a:ext>
            </a:extLst>
          </p:cNvPr>
          <p:cNvSpPr txBox="1"/>
          <p:nvPr/>
        </p:nvSpPr>
        <p:spPr>
          <a:xfrm>
            <a:off x="5629812" y="2903903"/>
            <a:ext cx="2490618" cy="584775"/>
          </a:xfrm>
          <a:prstGeom prst="rect">
            <a:avLst/>
          </a:prstGeom>
          <a:noFill/>
        </p:spPr>
        <p:txBody>
          <a:bodyPr wrap="none" rtlCol="0">
            <a:spAutoFit/>
          </a:bodyPr>
          <a:lstStyle/>
          <a:p>
            <a:r>
              <a:rPr lang="en-IN" sz="3200" dirty="0">
                <a:solidFill>
                  <a:srgbClr val="ECCCFF"/>
                </a:solidFill>
              </a:rPr>
              <a:t>Data Cleaning</a:t>
            </a:r>
          </a:p>
        </p:txBody>
      </p:sp>
      <p:sp>
        <p:nvSpPr>
          <p:cNvPr id="42" name="TextBox 41">
            <a:extLst>
              <a:ext uri="{FF2B5EF4-FFF2-40B4-BE49-F238E27FC236}">
                <a16:creationId xmlns:a16="http://schemas.microsoft.com/office/drawing/2014/main" id="{150AE02A-ABBF-7119-E571-CD2C9CC9F0E7}"/>
              </a:ext>
            </a:extLst>
          </p:cNvPr>
          <p:cNvSpPr txBox="1"/>
          <p:nvPr/>
        </p:nvSpPr>
        <p:spPr>
          <a:xfrm>
            <a:off x="9314036" y="6104600"/>
            <a:ext cx="2397066" cy="584775"/>
          </a:xfrm>
          <a:prstGeom prst="rect">
            <a:avLst/>
          </a:prstGeom>
          <a:noFill/>
        </p:spPr>
        <p:txBody>
          <a:bodyPr wrap="none" rtlCol="0">
            <a:spAutoFit/>
          </a:bodyPr>
          <a:lstStyle/>
          <a:p>
            <a:r>
              <a:rPr lang="en-IN" sz="3200" dirty="0">
                <a:solidFill>
                  <a:srgbClr val="ECCCFF"/>
                </a:solidFill>
              </a:rPr>
              <a:t>Data Analysis</a:t>
            </a:r>
          </a:p>
        </p:txBody>
      </p:sp>
      <p:sp>
        <p:nvSpPr>
          <p:cNvPr id="43" name="TextBox 42">
            <a:extLst>
              <a:ext uri="{FF2B5EF4-FFF2-40B4-BE49-F238E27FC236}">
                <a16:creationId xmlns:a16="http://schemas.microsoft.com/office/drawing/2014/main" id="{71CC2C5E-706B-61A0-1972-E17A4502C8D5}"/>
              </a:ext>
            </a:extLst>
          </p:cNvPr>
          <p:cNvSpPr txBox="1"/>
          <p:nvPr/>
        </p:nvSpPr>
        <p:spPr>
          <a:xfrm>
            <a:off x="11332401" y="8006555"/>
            <a:ext cx="2949654" cy="584775"/>
          </a:xfrm>
          <a:prstGeom prst="rect">
            <a:avLst/>
          </a:prstGeom>
          <a:noFill/>
        </p:spPr>
        <p:txBody>
          <a:bodyPr wrap="none" rtlCol="0">
            <a:spAutoFit/>
          </a:bodyPr>
          <a:lstStyle/>
          <a:p>
            <a:r>
              <a:rPr lang="en-IN" sz="3200" dirty="0">
                <a:solidFill>
                  <a:srgbClr val="ECCCFF"/>
                </a:solidFill>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690704" y="8899607"/>
            <a:ext cx="17253775" cy="2017079"/>
            <a:chOff x="0" y="0"/>
            <a:chExt cx="23005033" cy="2689439"/>
          </a:xfrm>
        </p:grpSpPr>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pic>
        <p:nvPicPr>
          <p:cNvPr id="15" name="Picture 14" descr="A colorful circular chart with text&#10;&#10;Description automatically generated">
            <a:extLst>
              <a:ext uri="{FF2B5EF4-FFF2-40B4-BE49-F238E27FC236}">
                <a16:creationId xmlns:a16="http://schemas.microsoft.com/office/drawing/2014/main" id="{370169B1-E393-FD7B-216A-35B1F34756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2277398"/>
            <a:ext cx="6954526" cy="5684314"/>
          </a:xfrm>
          <a:prstGeom prst="rect">
            <a:avLst/>
          </a:prstGeom>
          <a:ln w="6350">
            <a:noFill/>
          </a:ln>
        </p:spPr>
      </p:pic>
      <p:pic>
        <p:nvPicPr>
          <p:cNvPr id="17" name="Picture 16" descr="A graph of reaction results&#10;&#10;Description automatically generated with medium confidence">
            <a:extLst>
              <a:ext uri="{FF2B5EF4-FFF2-40B4-BE49-F238E27FC236}">
                <a16:creationId xmlns:a16="http://schemas.microsoft.com/office/drawing/2014/main" id="{BE232589-0A9E-B7BB-BE6C-804C7C10E7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3002" y="2286001"/>
            <a:ext cx="7048567" cy="6667499"/>
          </a:xfrm>
          <a:prstGeom prst="rect">
            <a:avLst/>
          </a:prstGeom>
        </p:spPr>
      </p:pic>
      <p:pic>
        <p:nvPicPr>
          <p:cNvPr id="19" name="Picture 18" descr="A screenshot of a phone&#10;&#10;Description automatically generated">
            <a:extLst>
              <a:ext uri="{FF2B5EF4-FFF2-40B4-BE49-F238E27FC236}">
                <a16:creationId xmlns:a16="http://schemas.microsoft.com/office/drawing/2014/main" id="{36A66924-C887-B2E3-EE46-8FC99C6F79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97857" y="1809750"/>
            <a:ext cx="2161443" cy="6667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IN" dirty="0"/>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descr="A colorful circle with text&#10;&#10;Description automatically generated">
            <a:extLst>
              <a:ext uri="{FF2B5EF4-FFF2-40B4-BE49-F238E27FC236}">
                <a16:creationId xmlns:a16="http://schemas.microsoft.com/office/drawing/2014/main" id="{B9E1A72A-6E49-83FC-167D-6BCB2764393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95115" y="2218709"/>
            <a:ext cx="6621757" cy="6125191"/>
          </a:xfrm>
          <a:prstGeom prst="rect">
            <a:avLst/>
          </a:prstGeom>
        </p:spPr>
      </p:pic>
      <p:sp>
        <p:nvSpPr>
          <p:cNvPr id="29" name="TextBox 28">
            <a:extLst>
              <a:ext uri="{FF2B5EF4-FFF2-40B4-BE49-F238E27FC236}">
                <a16:creationId xmlns:a16="http://schemas.microsoft.com/office/drawing/2014/main" id="{29999EB7-E4CE-7B27-D2D7-EEE0B5B8E1EE}"/>
              </a:ext>
            </a:extLst>
          </p:cNvPr>
          <p:cNvSpPr txBox="1"/>
          <p:nvPr/>
        </p:nvSpPr>
        <p:spPr>
          <a:xfrm>
            <a:off x="4694178" y="28141"/>
            <a:ext cx="9845388" cy="769441"/>
          </a:xfrm>
          <a:prstGeom prst="rect">
            <a:avLst/>
          </a:prstGeom>
          <a:noFill/>
        </p:spPr>
        <p:txBody>
          <a:bodyPr wrap="none" rtlCol="0">
            <a:spAutoFit/>
          </a:bodyPr>
          <a:lstStyle/>
          <a:p>
            <a:r>
              <a:rPr lang="en-US" sz="4400" b="1" u="sng" dirty="0">
                <a:latin typeface="Times New Roman" panose="02020603050405020304" pitchFamily="18" charset="0"/>
                <a:cs typeface="Times New Roman" panose="02020603050405020304" pitchFamily="18" charset="0"/>
              </a:rPr>
              <a:t>Insight about the most popular category</a:t>
            </a:r>
            <a:endParaRPr lang="en-IN" sz="4400" b="1" u="sng" dirty="0">
              <a:latin typeface="Times New Roman" panose="02020603050405020304" pitchFamily="18" charset="0"/>
              <a:cs typeface="Times New Roman" panose="02020603050405020304" pitchFamily="18" charset="0"/>
            </a:endParaRPr>
          </a:p>
        </p:txBody>
      </p:sp>
      <p:pic>
        <p:nvPicPr>
          <p:cNvPr id="31" name="Picture 30" descr="A graph of a number of numbers&#10;&#10;Description automatically generated">
            <a:extLst>
              <a:ext uri="{FF2B5EF4-FFF2-40B4-BE49-F238E27FC236}">
                <a16:creationId xmlns:a16="http://schemas.microsoft.com/office/drawing/2014/main" id="{2864F376-2C00-00BC-5923-87BCF957351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31497" y="1913079"/>
            <a:ext cx="5141903" cy="7040421"/>
          </a:xfrm>
          <a:prstGeom prst="rect">
            <a:avLst/>
          </a:prstGeom>
        </p:spPr>
      </p:pic>
      <p:sp>
        <p:nvSpPr>
          <p:cNvPr id="32" name="Rectangle: Rounded Corners 31">
            <a:extLst>
              <a:ext uri="{FF2B5EF4-FFF2-40B4-BE49-F238E27FC236}">
                <a16:creationId xmlns:a16="http://schemas.microsoft.com/office/drawing/2014/main" id="{4F645034-8E83-A663-35C1-6CEBE1ED9F63}"/>
              </a:ext>
            </a:extLst>
          </p:cNvPr>
          <p:cNvSpPr/>
          <p:nvPr/>
        </p:nvSpPr>
        <p:spPr>
          <a:xfrm>
            <a:off x="2667000" y="1219217"/>
            <a:ext cx="5200684" cy="571483"/>
          </a:xfrm>
          <a:prstGeom prst="round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cs typeface="Times New Roman" panose="02020603050405020304" pitchFamily="18" charset="0"/>
              </a:rPr>
              <a:t>Most Popular Category : Animals</a:t>
            </a:r>
            <a:endParaRPr lang="en-IN"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IN"/>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8" name="TextBox 27">
            <a:extLst>
              <a:ext uri="{FF2B5EF4-FFF2-40B4-BE49-F238E27FC236}">
                <a16:creationId xmlns:a16="http://schemas.microsoft.com/office/drawing/2014/main" id="{BF8A6981-CA1B-A7D2-4485-D336446613E2}"/>
              </a:ext>
            </a:extLst>
          </p:cNvPr>
          <p:cNvSpPr txBox="1"/>
          <p:nvPr/>
        </p:nvSpPr>
        <p:spPr>
          <a:xfrm>
            <a:off x="5105400" y="0"/>
            <a:ext cx="10027920" cy="769441"/>
          </a:xfrm>
          <a:prstGeom prst="rect">
            <a:avLst/>
          </a:prstGeom>
          <a:noFill/>
        </p:spPr>
        <p:txBody>
          <a:bodyPr wrap="square">
            <a:spAutoFit/>
          </a:bodyPr>
          <a:lstStyle/>
          <a:p>
            <a:r>
              <a:rPr lang="en-US" sz="4400" b="1" u="sng" dirty="0">
                <a:latin typeface="Times New Roman" panose="02020603050405020304" pitchFamily="18" charset="0"/>
                <a:cs typeface="Times New Roman" panose="02020603050405020304" pitchFamily="18" charset="0"/>
              </a:rPr>
              <a:t>Insight about the Post with Months</a:t>
            </a:r>
            <a:endParaRPr lang="en-IN" sz="4400" b="1" u="sng" dirty="0">
              <a:latin typeface="Times New Roman" panose="02020603050405020304" pitchFamily="18" charset="0"/>
              <a:cs typeface="Times New Roman" panose="02020603050405020304" pitchFamily="18" charset="0"/>
            </a:endParaRPr>
          </a:p>
        </p:txBody>
      </p:sp>
      <p:pic>
        <p:nvPicPr>
          <p:cNvPr id="30" name="Picture 29" descr="A colorful circle with numbers and text&#10;&#10;Description automatically generated">
            <a:extLst>
              <a:ext uri="{FF2B5EF4-FFF2-40B4-BE49-F238E27FC236}">
                <a16:creationId xmlns:a16="http://schemas.microsoft.com/office/drawing/2014/main" id="{2B5D83D1-F519-55C8-3C16-C8124E54BF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46098" y="2072387"/>
            <a:ext cx="6562485" cy="6115651"/>
          </a:xfrm>
          <a:prstGeom prst="rect">
            <a:avLst/>
          </a:prstGeom>
        </p:spPr>
      </p:pic>
      <p:sp>
        <p:nvSpPr>
          <p:cNvPr id="33" name="Rectangle: Rounded Corners 32">
            <a:extLst>
              <a:ext uri="{FF2B5EF4-FFF2-40B4-BE49-F238E27FC236}">
                <a16:creationId xmlns:a16="http://schemas.microsoft.com/office/drawing/2014/main" id="{B4465E9A-CF93-849B-004E-3512255D10A3}"/>
              </a:ext>
            </a:extLst>
          </p:cNvPr>
          <p:cNvSpPr/>
          <p:nvPr/>
        </p:nvSpPr>
        <p:spPr>
          <a:xfrm>
            <a:off x="2724116" y="942758"/>
            <a:ext cx="5200684" cy="571483"/>
          </a:xfrm>
          <a:prstGeom prst="roundRect">
            <a:avLst/>
          </a:prstGeom>
          <a:solidFill>
            <a:srgbClr val="A100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Times New Roman" panose="02020603050405020304" pitchFamily="18" charset="0"/>
                <a:cs typeface="Times New Roman" panose="02020603050405020304" pitchFamily="18" charset="0"/>
              </a:rPr>
              <a:t>Month with most post : January</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5" name="Picture 34" descr="A screenshot of a phone&#10;&#10;Description automatically generated">
            <a:extLst>
              <a:ext uri="{FF2B5EF4-FFF2-40B4-BE49-F238E27FC236}">
                <a16:creationId xmlns:a16="http://schemas.microsoft.com/office/drawing/2014/main" id="{28A95698-19B4-5FB6-D048-9855B779F7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68200" y="2208922"/>
            <a:ext cx="2207059" cy="6115651"/>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TotalTime>
  <Words>377</Words>
  <Application>Microsoft Office PowerPoint</Application>
  <PresentationFormat>Custom</PresentationFormat>
  <Paragraphs>78</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Graphik Regular</vt:lpstr>
      <vt:lpstr>Times New Roman</vt:lpstr>
      <vt:lpstr>Clear Sans Regular Bold</vt:lpstr>
      <vt:lpstr>Arial</vt:lpstr>
      <vt:lpstr>Aptos Black</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Chirag Gour</cp:lastModifiedBy>
  <cp:revision>11</cp:revision>
  <dcterms:created xsi:type="dcterms:W3CDTF">2006-08-16T00:00:00Z</dcterms:created>
  <dcterms:modified xsi:type="dcterms:W3CDTF">2024-10-02T10:00:59Z</dcterms:modified>
  <dc:identifier>DAEhDyfaYKE</dc:identifier>
</cp:coreProperties>
</file>